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503030501040103" pitchFamily="34" charset="0"/>
      <p:regular r:id="rId21"/>
    </p:embeddedFont>
    <p:embeddedFont>
      <p:font typeface="Canva Sans Bold" panose="020B0803030501040103" pitchFamily="34" charset="0"/>
      <p:regular r:id="rId22"/>
    </p:embeddedFont>
    <p:embeddedFont>
      <p:font typeface="Canva Sans Bold Italics" panose="020B0803030501040103" pitchFamily="34" charset="0"/>
      <p:regular r:id="rId23"/>
    </p:embeddedFont>
    <p:embeddedFont>
      <p:font typeface="Canva Sans Italics" panose="020B0503030501040103" pitchFamily="34" charset="0"/>
      <p:regular r:id="rId24"/>
    </p:embeddedFont>
    <p:embeddedFont>
      <p:font typeface="Montserrat" pitchFamily="2" charset="77"/>
      <p:regular r:id="rId25"/>
    </p:embeddedFont>
    <p:embeddedFont>
      <p:font typeface="Montserrat Bold" pitchFamily="2" charset="7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1" autoAdjust="0"/>
  </p:normalViewPr>
  <p:slideViewPr>
    <p:cSldViewPr>
      <p:cViewPr varScale="1">
        <p:scale>
          <a:sx n="57" d="100"/>
          <a:sy n="57" d="100"/>
        </p:scale>
        <p:origin x="160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6" name="Freeform 6" descr="465c1457-fd4a-4c61-9002-d52def75f710.png"/>
          <p:cNvSpPr/>
          <p:nvPr/>
        </p:nvSpPr>
        <p:spPr>
          <a:xfrm>
            <a:off x="15994491" y="8328254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912588" y="512217"/>
            <a:ext cx="8462824" cy="2318176"/>
            <a:chOff x="0" y="0"/>
            <a:chExt cx="11283766" cy="309090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3766" cy="3090901"/>
            </a:xfrm>
            <a:custGeom>
              <a:avLst/>
              <a:gdLst/>
              <a:ahLst/>
              <a:cxnLst/>
              <a:rect l="l" t="t" r="r" b="b"/>
              <a:pathLst>
                <a:path w="11283766" h="3090901">
                  <a:moveTo>
                    <a:pt x="0" y="0"/>
                  </a:moveTo>
                  <a:lnTo>
                    <a:pt x="11283766" y="0"/>
                  </a:lnTo>
                  <a:lnTo>
                    <a:pt x="11283766" y="3090901"/>
                  </a:lnTo>
                  <a:lnTo>
                    <a:pt x="0" y="3090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1283766" cy="31004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Gillette Case Study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987188" y="3110017"/>
            <a:ext cx="6313623" cy="6341194"/>
          </a:xfrm>
          <a:custGeom>
            <a:avLst/>
            <a:gdLst/>
            <a:ahLst/>
            <a:cxnLst/>
            <a:rect l="l" t="t" r="r" b="b"/>
            <a:pathLst>
              <a:path w="6313623" h="6341194">
                <a:moveTo>
                  <a:pt x="0" y="0"/>
                </a:moveTo>
                <a:lnTo>
                  <a:pt x="6313624" y="0"/>
                </a:lnTo>
                <a:lnTo>
                  <a:pt x="6313624" y="6341194"/>
                </a:lnTo>
                <a:lnTo>
                  <a:pt x="0" y="6341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375412" y="686336"/>
            <a:ext cx="1315560" cy="1032966"/>
          </a:xfrm>
          <a:custGeom>
            <a:avLst/>
            <a:gdLst/>
            <a:ahLst/>
            <a:cxnLst/>
            <a:rect l="l" t="t" r="r" b="b"/>
            <a:pathLst>
              <a:path w="1315560" h="1032966">
                <a:moveTo>
                  <a:pt x="0" y="0"/>
                </a:moveTo>
                <a:lnTo>
                  <a:pt x="1315560" y="0"/>
                </a:lnTo>
                <a:lnTo>
                  <a:pt x="1315560" y="1032967"/>
                </a:lnTo>
                <a:lnTo>
                  <a:pt x="0" y="1032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542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79167" y="2363830"/>
            <a:ext cx="13215324" cy="5905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Supply Chain and Manufacturing Academy 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Freeform 8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38668" y="2766694"/>
            <a:ext cx="9769132" cy="3756217"/>
          </a:xfrm>
          <a:custGeom>
            <a:avLst/>
            <a:gdLst/>
            <a:ahLst/>
            <a:cxnLst/>
            <a:rect l="l" t="t" r="r" b="b"/>
            <a:pathLst>
              <a:path w="9769132" h="3756217">
                <a:moveTo>
                  <a:pt x="0" y="0"/>
                </a:moveTo>
                <a:lnTo>
                  <a:pt x="9769132" y="0"/>
                </a:lnTo>
                <a:lnTo>
                  <a:pt x="9769132" y="3756217"/>
                </a:lnTo>
                <a:lnTo>
                  <a:pt x="0" y="37562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22212" y="857250"/>
            <a:ext cx="12501022" cy="156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33A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 1 Leftover IDE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0559" y="3267935"/>
            <a:ext cx="5709791" cy="458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RM Residual Stock (Aug-25):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13,110 kg → $72,105 cost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(Just &lt;3% of yearly RM spend) </a:t>
            </a:r>
          </a:p>
          <a:p>
            <a:pPr marL="647702" lvl="1" indent="-323851" algn="ctr">
              <a:lnSpc>
                <a:spcPts val="45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PM Residual Stock (Aug-25):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23,000 EA → $16,100 cost</a:t>
            </a:r>
          </a:p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(Just &lt;1% of yearly PM spend) </a:t>
            </a:r>
          </a:p>
          <a:p>
            <a:pPr algn="ctr">
              <a:lnSpc>
                <a:spcPts val="4500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0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6" name="Freeform 6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6013" y="340533"/>
            <a:ext cx="18700073" cy="1715841"/>
            <a:chOff x="0" y="0"/>
            <a:chExt cx="24933431" cy="22877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933432" cy="2287787"/>
            </a:xfrm>
            <a:custGeom>
              <a:avLst/>
              <a:gdLst/>
              <a:ahLst/>
              <a:cxnLst/>
              <a:rect l="l" t="t" r="r" b="b"/>
              <a:pathLst>
                <a:path w="24933432" h="2287787">
                  <a:moveTo>
                    <a:pt x="0" y="0"/>
                  </a:moveTo>
                  <a:lnTo>
                    <a:pt x="24933432" y="0"/>
                  </a:lnTo>
                  <a:lnTo>
                    <a:pt x="24933432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24933431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IDE Reduction Plan For Finished Product  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808008" y="2157459"/>
            <a:ext cx="5931054" cy="5137776"/>
          </a:xfrm>
          <a:custGeom>
            <a:avLst/>
            <a:gdLst/>
            <a:ahLst/>
            <a:cxnLst/>
            <a:rect l="l" t="t" r="r" b="b"/>
            <a:pathLst>
              <a:path w="5931054" h="5137776">
                <a:moveTo>
                  <a:pt x="0" y="0"/>
                </a:moveTo>
                <a:lnTo>
                  <a:pt x="5931054" y="0"/>
                </a:lnTo>
                <a:lnTo>
                  <a:pt x="5931054" y="5137776"/>
                </a:lnTo>
                <a:lnTo>
                  <a:pt x="0" y="5137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75904" y="2056373"/>
            <a:ext cx="13133556" cy="1062414"/>
            <a:chOff x="0" y="0"/>
            <a:chExt cx="17511408" cy="14165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511409" cy="1416551"/>
            </a:xfrm>
            <a:custGeom>
              <a:avLst/>
              <a:gdLst/>
              <a:ahLst/>
              <a:cxnLst/>
              <a:rect l="l" t="t" r="r" b="b"/>
              <a:pathLst>
                <a:path w="17511409" h="1416551">
                  <a:moveTo>
                    <a:pt x="0" y="0"/>
                  </a:moveTo>
                  <a:lnTo>
                    <a:pt x="17511409" y="0"/>
                  </a:lnTo>
                  <a:lnTo>
                    <a:pt x="17511409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0"/>
              <a:ext cx="17511408" cy="1416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2"/>
                </a:lnSpc>
              </a:pPr>
              <a:r>
                <a:rPr lang="en-US" sz="300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Explore opportunities to supply Product 1 to neighboring countries where it is still being sold.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5904" y="3310860"/>
            <a:ext cx="12620519" cy="1062414"/>
            <a:chOff x="0" y="0"/>
            <a:chExt cx="16827358" cy="14165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827359" cy="1416551"/>
            </a:xfrm>
            <a:custGeom>
              <a:avLst/>
              <a:gdLst/>
              <a:ahLst/>
              <a:cxnLst/>
              <a:rect l="l" t="t" r="r" b="b"/>
              <a:pathLst>
                <a:path w="16827359" h="1416551">
                  <a:moveTo>
                    <a:pt x="0" y="0"/>
                  </a:moveTo>
                  <a:lnTo>
                    <a:pt x="16827359" y="0"/>
                  </a:lnTo>
                  <a:lnTo>
                    <a:pt x="16827359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0"/>
              <a:ext cx="16827358" cy="1416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2"/>
                </a:lnSpc>
              </a:pPr>
              <a:r>
                <a:rPr lang="en-US" sz="300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Identify alternative markets, such as Market D, to sell the product at a reduced cost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07770" y="5816687"/>
            <a:ext cx="10128169" cy="1062414"/>
            <a:chOff x="0" y="0"/>
            <a:chExt cx="13504225" cy="141655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504225" cy="1416551"/>
            </a:xfrm>
            <a:custGeom>
              <a:avLst/>
              <a:gdLst/>
              <a:ahLst/>
              <a:cxnLst/>
              <a:rect l="l" t="t" r="r" b="b"/>
              <a:pathLst>
                <a:path w="13504225" h="1416551">
                  <a:moveTo>
                    <a:pt x="0" y="0"/>
                  </a:moveTo>
                  <a:lnTo>
                    <a:pt x="13504225" y="0"/>
                  </a:lnTo>
                  <a:lnTo>
                    <a:pt x="13504225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0"/>
              <a:ext cx="13504225" cy="1416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2"/>
                </a:lnSpc>
              </a:pPr>
              <a:r>
                <a:rPr lang="en-US" sz="300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Distribute remaining inventory to employees 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75904" y="4563773"/>
            <a:ext cx="10969467" cy="1062414"/>
            <a:chOff x="0" y="0"/>
            <a:chExt cx="14625955" cy="14165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625955" cy="1416551"/>
            </a:xfrm>
            <a:custGeom>
              <a:avLst/>
              <a:gdLst/>
              <a:ahLst/>
              <a:cxnLst/>
              <a:rect l="l" t="t" r="r" b="b"/>
              <a:pathLst>
                <a:path w="14625955" h="1416551">
                  <a:moveTo>
                    <a:pt x="0" y="0"/>
                  </a:moveTo>
                  <a:lnTo>
                    <a:pt x="14625955" y="0"/>
                  </a:lnTo>
                  <a:lnTo>
                    <a:pt x="14625955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4625955" cy="1416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2"/>
                </a:lnSpc>
              </a:pPr>
              <a:r>
                <a:rPr lang="en-US" sz="300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Donate products to events as a means of promoting and raising awareness for Gillette’s brand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75904" y="7069601"/>
            <a:ext cx="10020852" cy="1062414"/>
            <a:chOff x="0" y="0"/>
            <a:chExt cx="13361136" cy="141655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361136" cy="1416551"/>
            </a:xfrm>
            <a:custGeom>
              <a:avLst/>
              <a:gdLst/>
              <a:ahLst/>
              <a:cxnLst/>
              <a:rect l="l" t="t" r="r" b="b"/>
              <a:pathLst>
                <a:path w="13361136" h="1416551">
                  <a:moveTo>
                    <a:pt x="0" y="0"/>
                  </a:moveTo>
                  <a:lnTo>
                    <a:pt x="13361136" y="0"/>
                  </a:lnTo>
                  <a:lnTo>
                    <a:pt x="13361136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0"/>
              <a:ext cx="13361136" cy="1416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2"/>
                </a:lnSpc>
              </a:pPr>
              <a:r>
                <a:rPr lang="en-US" sz="3002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Dispose of remaining inventory through scrapping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7770" y="2056373"/>
            <a:ext cx="568134" cy="56813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07770" y="3310860"/>
            <a:ext cx="568134" cy="56813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07770" y="4563773"/>
            <a:ext cx="568134" cy="56813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07770" y="5816687"/>
            <a:ext cx="568134" cy="568134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07770" y="7086240"/>
            <a:ext cx="568134" cy="56813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6" name="Freeform 6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6013" y="340533"/>
            <a:ext cx="18700073" cy="1715841"/>
            <a:chOff x="0" y="0"/>
            <a:chExt cx="24933431" cy="22877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933432" cy="2287787"/>
            </a:xfrm>
            <a:custGeom>
              <a:avLst/>
              <a:gdLst/>
              <a:ahLst/>
              <a:cxnLst/>
              <a:rect l="l" t="t" r="r" b="b"/>
              <a:pathLst>
                <a:path w="24933432" h="2287787">
                  <a:moveTo>
                    <a:pt x="0" y="0"/>
                  </a:moveTo>
                  <a:lnTo>
                    <a:pt x="24933432" y="0"/>
                  </a:lnTo>
                  <a:lnTo>
                    <a:pt x="24933432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24933431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IDE Reduction Plan For RM   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5904" y="5719356"/>
            <a:ext cx="10834236" cy="1062414"/>
            <a:chOff x="0" y="0"/>
            <a:chExt cx="14445648" cy="14165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445648" cy="1416551"/>
            </a:xfrm>
            <a:custGeom>
              <a:avLst/>
              <a:gdLst/>
              <a:ahLst/>
              <a:cxnLst/>
              <a:rect l="l" t="t" r="r" b="b"/>
              <a:pathLst>
                <a:path w="14445648" h="1416551">
                  <a:moveTo>
                    <a:pt x="0" y="0"/>
                  </a:moveTo>
                  <a:lnTo>
                    <a:pt x="14445648" y="0"/>
                  </a:lnTo>
                  <a:lnTo>
                    <a:pt x="14445648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0"/>
              <a:ext cx="14445648" cy="1416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Sell excess raw materials, such as gel, separately in the market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5904" y="2408052"/>
            <a:ext cx="12980743" cy="1062414"/>
            <a:chOff x="0" y="0"/>
            <a:chExt cx="17307658" cy="14165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307658" cy="1416551"/>
            </a:xfrm>
            <a:custGeom>
              <a:avLst/>
              <a:gdLst/>
              <a:ahLst/>
              <a:cxnLst/>
              <a:rect l="l" t="t" r="r" b="b"/>
              <a:pathLst>
                <a:path w="17307658" h="1416551">
                  <a:moveTo>
                    <a:pt x="0" y="0"/>
                  </a:moveTo>
                  <a:lnTo>
                    <a:pt x="17307658" y="0"/>
                  </a:lnTo>
                  <a:lnTo>
                    <a:pt x="17307658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7307658" cy="1416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Negotiate with the supplier to lower the minimum order quantity (MOQ) at the outset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1837" y="4081086"/>
            <a:ext cx="12204750" cy="1062414"/>
            <a:chOff x="0" y="0"/>
            <a:chExt cx="16273000" cy="14165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273001" cy="1416551"/>
            </a:xfrm>
            <a:custGeom>
              <a:avLst/>
              <a:gdLst/>
              <a:ahLst/>
              <a:cxnLst/>
              <a:rect l="l" t="t" r="r" b="b"/>
              <a:pathLst>
                <a:path w="16273001" h="1416551">
                  <a:moveTo>
                    <a:pt x="0" y="0"/>
                  </a:moveTo>
                  <a:lnTo>
                    <a:pt x="16273001" y="0"/>
                  </a:lnTo>
                  <a:lnTo>
                    <a:pt x="16273001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16273000" cy="1416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Return excess raw materials to the supplier at a negotiated discounted price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1954867" y="2898948"/>
            <a:ext cx="5931054" cy="5137776"/>
          </a:xfrm>
          <a:custGeom>
            <a:avLst/>
            <a:gdLst/>
            <a:ahLst/>
            <a:cxnLst/>
            <a:rect l="l" t="t" r="r" b="b"/>
            <a:pathLst>
              <a:path w="5931054" h="5137776">
                <a:moveTo>
                  <a:pt x="0" y="0"/>
                </a:moveTo>
                <a:lnTo>
                  <a:pt x="5931054" y="0"/>
                </a:lnTo>
                <a:lnTo>
                  <a:pt x="5931054" y="5137776"/>
                </a:lnTo>
                <a:lnTo>
                  <a:pt x="0" y="5137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724147" y="7389916"/>
            <a:ext cx="10020852" cy="1062414"/>
            <a:chOff x="0" y="0"/>
            <a:chExt cx="13361136" cy="141655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61136" cy="1416551"/>
            </a:xfrm>
            <a:custGeom>
              <a:avLst/>
              <a:gdLst/>
              <a:ahLst/>
              <a:cxnLst/>
              <a:rect l="l" t="t" r="r" b="b"/>
              <a:pathLst>
                <a:path w="13361136" h="1416551">
                  <a:moveTo>
                    <a:pt x="0" y="0"/>
                  </a:moveTo>
                  <a:lnTo>
                    <a:pt x="13361136" y="0"/>
                  </a:lnTo>
                  <a:lnTo>
                    <a:pt x="13361136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361136" cy="141655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Dispose of remaining inventory through scrapping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07770" y="2408052"/>
            <a:ext cx="568134" cy="56813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7770" y="4158213"/>
            <a:ext cx="568134" cy="568134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07770" y="5719356"/>
            <a:ext cx="568134" cy="56813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07770" y="7468590"/>
            <a:ext cx="568134" cy="56813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6" name="Freeform 6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56013" y="340533"/>
            <a:ext cx="18700073" cy="1715841"/>
            <a:chOff x="0" y="0"/>
            <a:chExt cx="24933431" cy="22877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933432" cy="2287787"/>
            </a:xfrm>
            <a:custGeom>
              <a:avLst/>
              <a:gdLst/>
              <a:ahLst/>
              <a:cxnLst/>
              <a:rect l="l" t="t" r="r" b="b"/>
              <a:pathLst>
                <a:path w="24933432" h="2287787">
                  <a:moveTo>
                    <a:pt x="0" y="0"/>
                  </a:moveTo>
                  <a:lnTo>
                    <a:pt x="24933432" y="0"/>
                  </a:lnTo>
                  <a:lnTo>
                    <a:pt x="24933432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24933431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IDE Reduction Plan For PM   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6013" y="2370441"/>
            <a:ext cx="13178554" cy="1235266"/>
            <a:chOff x="0" y="0"/>
            <a:chExt cx="17571406" cy="16470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571407" cy="1647021"/>
            </a:xfrm>
            <a:custGeom>
              <a:avLst/>
              <a:gdLst/>
              <a:ahLst/>
              <a:cxnLst/>
              <a:rect l="l" t="t" r="r" b="b"/>
              <a:pathLst>
                <a:path w="17571407" h="1647021">
                  <a:moveTo>
                    <a:pt x="0" y="0"/>
                  </a:moveTo>
                  <a:lnTo>
                    <a:pt x="17571407" y="0"/>
                  </a:lnTo>
                  <a:lnTo>
                    <a:pt x="17571407" y="1647021"/>
                  </a:lnTo>
                  <a:lnTo>
                    <a:pt x="0" y="1647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7571406" cy="16565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Will have to Dispose of remaining inventory through scrapping 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1808008" y="2157459"/>
            <a:ext cx="5931054" cy="5137776"/>
          </a:xfrm>
          <a:custGeom>
            <a:avLst/>
            <a:gdLst/>
            <a:ahLst/>
            <a:cxnLst/>
            <a:rect l="l" t="t" r="r" b="b"/>
            <a:pathLst>
              <a:path w="5931054" h="5137776">
                <a:moveTo>
                  <a:pt x="0" y="0"/>
                </a:moveTo>
                <a:lnTo>
                  <a:pt x="5931054" y="0"/>
                </a:lnTo>
                <a:lnTo>
                  <a:pt x="5931054" y="5137776"/>
                </a:lnTo>
                <a:lnTo>
                  <a:pt x="0" y="51377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56013" y="4195140"/>
            <a:ext cx="7259134" cy="1062414"/>
            <a:chOff x="0" y="0"/>
            <a:chExt cx="9678846" cy="14165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678846" cy="1416551"/>
            </a:xfrm>
            <a:custGeom>
              <a:avLst/>
              <a:gdLst/>
              <a:ahLst/>
              <a:cxnLst/>
              <a:rect l="l" t="t" r="r" b="b"/>
              <a:pathLst>
                <a:path w="9678846" h="1416551">
                  <a:moveTo>
                    <a:pt x="0" y="0"/>
                  </a:moveTo>
                  <a:lnTo>
                    <a:pt x="9678846" y="0"/>
                  </a:lnTo>
                  <a:lnTo>
                    <a:pt x="9678846" y="1416551"/>
                  </a:lnTo>
                  <a:lnTo>
                    <a:pt x="0" y="14165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9678846" cy="14260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55651" lvl="1" indent="-377825" algn="ctr">
                <a:lnSpc>
                  <a:spcPts val="42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Cant use for other products 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6013" y="5143500"/>
            <a:ext cx="7259134" cy="1235266"/>
            <a:chOff x="0" y="0"/>
            <a:chExt cx="9678846" cy="16470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678846" cy="1647021"/>
            </a:xfrm>
            <a:custGeom>
              <a:avLst/>
              <a:gdLst/>
              <a:ahLst/>
              <a:cxnLst/>
              <a:rect l="l" t="t" r="r" b="b"/>
              <a:pathLst>
                <a:path w="9678846" h="1647021">
                  <a:moveTo>
                    <a:pt x="0" y="0"/>
                  </a:moveTo>
                  <a:lnTo>
                    <a:pt x="9678846" y="0"/>
                  </a:lnTo>
                  <a:lnTo>
                    <a:pt x="9678846" y="1647021"/>
                  </a:lnTo>
                  <a:lnTo>
                    <a:pt x="0" y="16470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9678846" cy="16565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755651" lvl="1" indent="-377825" algn="ctr">
                <a:lnSpc>
                  <a:spcPts val="4200"/>
                </a:lnSpc>
                <a:buFont typeface="Arial"/>
                <a:buChar char="•"/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Has P&amp;G and Gillette logos so can not return to supplier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43168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62212" y="2479876"/>
            <a:ext cx="10778132" cy="6955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Limited Data Approach:</a:t>
            </a:r>
          </a:p>
          <a:p>
            <a:pPr marL="712470" lvl="1" indent="-356235" algn="ctr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Implement the </a:t>
            </a:r>
            <a:r>
              <a:rPr lang="en-US" sz="3300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“Prophet”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package in R                     ---&gt; Robust &amp; Effective for short Time-Series</a:t>
            </a:r>
          </a:p>
          <a:p>
            <a:pPr marL="712470" lvl="1" indent="-356235" algn="ctr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Promotional Weeks</a:t>
            </a:r>
            <a:r>
              <a:rPr lang="en-US" sz="3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 </a:t>
            </a:r>
            <a:r>
              <a:rPr lang="en-US" sz="3300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Scheduled Price Increases, &amp; Product 4 Launch</a:t>
            </a:r>
          </a:p>
          <a:p>
            <a:pPr algn="ctr">
              <a:lnSpc>
                <a:spcPts val="4620"/>
              </a:lnSpc>
              <a:spcBef>
                <a:spcPct val="0"/>
              </a:spcBef>
            </a:pPr>
            <a:endParaRPr lang="en-US" sz="3300" b="1" i="1">
              <a:solidFill>
                <a:srgbClr val="00000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Large Dataset Approach:</a:t>
            </a:r>
          </a:p>
          <a:p>
            <a:pPr marL="712470" lvl="1" indent="-356235" algn="ctr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Daily Demand Data --&gt; Make Weekly Forecasts</a:t>
            </a:r>
          </a:p>
          <a:p>
            <a:pPr marL="712470" lvl="1" indent="-356235" algn="ctr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Apply ML models (e.g., </a:t>
            </a:r>
            <a:r>
              <a:rPr lang="en-US" sz="3300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Random Forests</a:t>
            </a: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 to find non-linear relationships between variables</a:t>
            </a:r>
          </a:p>
          <a:p>
            <a:pPr marL="712470" lvl="1" indent="-356235" algn="ctr">
              <a:lnSpc>
                <a:spcPts val="4620"/>
              </a:lnSpc>
              <a:spcBef>
                <a:spcPct val="0"/>
              </a:spcBef>
              <a:buFont typeface="Arial"/>
              <a:buChar char="•"/>
            </a:pPr>
            <a:r>
              <a:rPr lang="en-US" sz="33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Leads to enhanced model interpretability and detection of seasonality and trends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36216" y="830711"/>
            <a:ext cx="12354052" cy="1715841"/>
            <a:chOff x="0" y="0"/>
            <a:chExt cx="16472069" cy="22877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6472069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Forecasting Using AI</a:t>
              </a:r>
            </a:p>
          </p:txBody>
        </p:sp>
      </p:grpSp>
      <p:sp>
        <p:nvSpPr>
          <p:cNvPr id="12" name="Freeform 12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877786" y="2546551"/>
            <a:ext cx="3543418" cy="2746149"/>
          </a:xfrm>
          <a:custGeom>
            <a:avLst/>
            <a:gdLst/>
            <a:ahLst/>
            <a:cxnLst/>
            <a:rect l="l" t="t" r="r" b="b"/>
            <a:pathLst>
              <a:path w="3543418" h="2746149">
                <a:moveTo>
                  <a:pt x="0" y="0"/>
                </a:moveTo>
                <a:lnTo>
                  <a:pt x="3543418" y="0"/>
                </a:lnTo>
                <a:lnTo>
                  <a:pt x="3543418" y="2746149"/>
                </a:lnTo>
                <a:lnTo>
                  <a:pt x="0" y="2746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541110" y="6117397"/>
            <a:ext cx="6344811" cy="3172405"/>
          </a:xfrm>
          <a:custGeom>
            <a:avLst/>
            <a:gdLst/>
            <a:ahLst/>
            <a:cxnLst/>
            <a:rect l="l" t="t" r="r" b="b"/>
            <a:pathLst>
              <a:path w="6344811" h="3172405">
                <a:moveTo>
                  <a:pt x="0" y="0"/>
                </a:moveTo>
                <a:lnTo>
                  <a:pt x="6344811" y="0"/>
                </a:lnTo>
                <a:lnTo>
                  <a:pt x="6344811" y="3172406"/>
                </a:lnTo>
                <a:lnTo>
                  <a:pt x="0" y="3172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2677866"/>
            <a:ext cx="11110366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Forecast-Enhancing Data Signals:</a:t>
            </a:r>
          </a:p>
          <a:p>
            <a:pPr marL="734056" lvl="1" indent="-367028" algn="ctr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Promotional Periods: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Capture demand spikes</a:t>
            </a:r>
          </a:p>
          <a:p>
            <a:pPr marL="734056" lvl="1" indent="-367028" algn="ctr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Scheduled Price Increases: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Stepped adjustments </a:t>
            </a:r>
          </a:p>
          <a:p>
            <a:pPr marL="1468112" lvl="2" indent="-489371" algn="ctr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2% increase in Jan. 2026</a:t>
            </a:r>
          </a:p>
          <a:p>
            <a:pPr marL="1468112" lvl="2" indent="-489371" algn="ctr">
              <a:lnSpc>
                <a:spcPts val="4759"/>
              </a:lnSpc>
              <a:spcBef>
                <a:spcPct val="0"/>
              </a:spcBef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3% increase in June 2026</a:t>
            </a:r>
          </a:p>
          <a:p>
            <a:pPr marL="734056" lvl="1" indent="-367028" algn="ctr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Product 4 Launch: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5% uplift starting Sept. 2025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endParaRPr lang="en-US" sz="33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Assessing Forecast Reliability:</a:t>
            </a:r>
          </a:p>
          <a:p>
            <a:pPr marL="734056" lvl="1" indent="-367028" algn="ctr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i="1" u="sng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Scenario Simulation: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Comparing outcomes from the different Data Signals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1028700"/>
            <a:ext cx="15815329" cy="1715841"/>
            <a:chOff x="0" y="0"/>
            <a:chExt cx="21087105" cy="22877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087105" cy="2287787"/>
            </a:xfrm>
            <a:custGeom>
              <a:avLst/>
              <a:gdLst/>
              <a:ahLst/>
              <a:cxnLst/>
              <a:rect l="l" t="t" r="r" b="b"/>
              <a:pathLst>
                <a:path w="21087105" h="2287787">
                  <a:moveTo>
                    <a:pt x="0" y="0"/>
                  </a:moveTo>
                  <a:lnTo>
                    <a:pt x="21087105" y="0"/>
                  </a:lnTo>
                  <a:lnTo>
                    <a:pt x="21087105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1087105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Forecasting Using AI (cont.)</a:t>
              </a:r>
            </a:p>
          </p:txBody>
        </p:sp>
      </p:grpSp>
      <p:sp>
        <p:nvSpPr>
          <p:cNvPr id="12" name="Freeform 12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326197" y="2950845"/>
            <a:ext cx="5559724" cy="5559724"/>
          </a:xfrm>
          <a:custGeom>
            <a:avLst/>
            <a:gdLst/>
            <a:ahLst/>
            <a:cxnLst/>
            <a:rect l="l" t="t" r="r" b="b"/>
            <a:pathLst>
              <a:path w="5559724" h="5559724">
                <a:moveTo>
                  <a:pt x="0" y="0"/>
                </a:moveTo>
                <a:lnTo>
                  <a:pt x="5559724" y="0"/>
                </a:lnTo>
                <a:lnTo>
                  <a:pt x="5559724" y="5559724"/>
                </a:lnTo>
                <a:lnTo>
                  <a:pt x="0" y="55597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8700" y="686336"/>
            <a:ext cx="12354052" cy="1715841"/>
            <a:chOff x="0" y="0"/>
            <a:chExt cx="16472069" cy="22877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16472069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Pilot Model</a:t>
              </a:r>
            </a:p>
          </p:txBody>
        </p:sp>
      </p:grpSp>
      <p:sp>
        <p:nvSpPr>
          <p:cNvPr id="11" name="Freeform 11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452357" y="2061110"/>
            <a:ext cx="12222829" cy="7547597"/>
          </a:xfrm>
          <a:custGeom>
            <a:avLst/>
            <a:gdLst/>
            <a:ahLst/>
            <a:cxnLst/>
            <a:rect l="l" t="t" r="r" b="b"/>
            <a:pathLst>
              <a:path w="12222829" h="7547597">
                <a:moveTo>
                  <a:pt x="0" y="0"/>
                </a:moveTo>
                <a:lnTo>
                  <a:pt x="12222829" y="0"/>
                </a:lnTo>
                <a:lnTo>
                  <a:pt x="12222829" y="7547597"/>
                </a:lnTo>
                <a:lnTo>
                  <a:pt x="0" y="7547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Freeform 8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697047" y="1905559"/>
            <a:ext cx="10893905" cy="479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9"/>
              </a:lnSpc>
            </a:pPr>
            <a:endParaRPr/>
          </a:p>
          <a:p>
            <a:pPr algn="ctr">
              <a:lnSpc>
                <a:spcPts val="6329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6329"/>
              </a:lnSpc>
              <a:spcBef>
                <a:spcPct val="0"/>
              </a:spcBef>
            </a:pPr>
            <a:r>
              <a:rPr lang="en-US" sz="5274" b="1">
                <a:solidFill>
                  <a:srgbClr val="0033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can we further enhance our forecast?</a:t>
            </a:r>
          </a:p>
          <a:p>
            <a:pPr algn="ctr">
              <a:lnSpc>
                <a:spcPts val="6329"/>
              </a:lnSpc>
              <a:spcBef>
                <a:spcPct val="0"/>
              </a:spcBef>
            </a:pPr>
            <a:r>
              <a:rPr lang="en-US" sz="5274" b="1">
                <a:solidFill>
                  <a:srgbClr val="0033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implementing a new data signal called “AI Sensors”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3771" y="0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Freeform 8" descr="465c1457-fd4a-4c61-9002-d52def75f710.png"/>
          <p:cNvSpPr/>
          <p:nvPr/>
        </p:nvSpPr>
        <p:spPr>
          <a:xfrm>
            <a:off x="16640793" y="8479066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9775" y="1304894"/>
            <a:ext cx="6096670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7"/>
              </a:lnSpc>
              <a:spcBef>
                <a:spcPct val="0"/>
              </a:spcBef>
            </a:pPr>
            <a:r>
              <a:rPr lang="en-US" sz="6031" b="1">
                <a:solidFill>
                  <a:srgbClr val="0033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is FMOT?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0356" y="2609511"/>
            <a:ext cx="15834949" cy="514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1610" lvl="1" indent="-405805" algn="ctr">
              <a:lnSpc>
                <a:spcPts val="4511"/>
              </a:lnSpc>
              <a:spcBef>
                <a:spcPct val="0"/>
              </a:spcBef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“First Moment of Truth” (FMOT), coined by P&amp;G, refers to the critical 3–7 seconds when a consumer first sees a product and decides whether to buy it or not.</a:t>
            </a:r>
          </a:p>
          <a:p>
            <a:pPr algn="l">
              <a:lnSpc>
                <a:spcPts val="4511"/>
              </a:lnSpc>
              <a:spcBef>
                <a:spcPct val="0"/>
              </a:spcBef>
            </a:pPr>
            <a:endParaRPr lang="en-US" sz="375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511"/>
              </a:lnSpc>
              <a:spcBef>
                <a:spcPct val="0"/>
              </a:spcBef>
            </a:pPr>
            <a:r>
              <a:rPr lang="en-US" sz="37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Points about FMOT:</a:t>
            </a:r>
          </a:p>
          <a:p>
            <a:pPr marL="811610" lvl="1" indent="-405805" algn="l">
              <a:lnSpc>
                <a:spcPts val="4511"/>
              </a:lnSpc>
              <a:spcBef>
                <a:spcPct val="0"/>
              </a:spcBef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Happens after the stimulus (like an ad) &amp; before purchasing.</a:t>
            </a:r>
          </a:p>
          <a:p>
            <a:pPr marL="811610" lvl="1" indent="-405805" algn="l">
              <a:lnSpc>
                <a:spcPts val="4511"/>
              </a:lnSpc>
              <a:spcBef>
                <a:spcPct val="0"/>
              </a:spcBef>
              <a:buFont typeface="Arial"/>
              <a:buChar char="•"/>
            </a:pPr>
            <a:r>
              <a:rPr lang="en-US" sz="375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When packaging, price, branding, &amp; shelf placement play a critical role.</a:t>
            </a:r>
          </a:p>
          <a:p>
            <a:pPr algn="l">
              <a:lnSpc>
                <a:spcPts val="4511"/>
              </a:lnSpc>
              <a:spcBef>
                <a:spcPct val="0"/>
              </a:spcBef>
            </a:pPr>
            <a:endParaRPr lang="en-US" sz="375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1505" y="553575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Freeform 8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33009" y="3884167"/>
            <a:ext cx="5152467" cy="5152467"/>
          </a:xfrm>
          <a:custGeom>
            <a:avLst/>
            <a:gdLst/>
            <a:ahLst/>
            <a:cxnLst/>
            <a:rect l="l" t="t" r="r" b="b"/>
            <a:pathLst>
              <a:path w="5152467" h="5152467">
                <a:moveTo>
                  <a:pt x="0" y="0"/>
                </a:moveTo>
                <a:lnTo>
                  <a:pt x="5152467" y="0"/>
                </a:lnTo>
                <a:lnTo>
                  <a:pt x="5152467" y="5152468"/>
                </a:lnTo>
                <a:lnTo>
                  <a:pt x="0" y="5152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225762" y="5701096"/>
            <a:ext cx="7345027" cy="2809473"/>
          </a:xfrm>
          <a:custGeom>
            <a:avLst/>
            <a:gdLst/>
            <a:ahLst/>
            <a:cxnLst/>
            <a:rect l="l" t="t" r="r" b="b"/>
            <a:pathLst>
              <a:path w="7345027" h="2809473">
                <a:moveTo>
                  <a:pt x="0" y="0"/>
                </a:moveTo>
                <a:lnTo>
                  <a:pt x="7345027" y="0"/>
                </a:lnTo>
                <a:lnTo>
                  <a:pt x="7345027" y="2809473"/>
                </a:lnTo>
                <a:lnTo>
                  <a:pt x="0" y="28094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5418" y="1175589"/>
            <a:ext cx="891167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39"/>
              </a:lnSpc>
              <a:spcBef>
                <a:spcPct val="0"/>
              </a:spcBef>
            </a:pPr>
            <a:r>
              <a:rPr lang="en-US" sz="5199" b="1">
                <a:solidFill>
                  <a:srgbClr val="0033A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Ways to Improve Using AI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4391" y="2442414"/>
            <a:ext cx="17525411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Using sensors like the iPhone Face-ID at the market shelf to generate immediate responses while the customer is buying new products (Blurred)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986721"/>
            <a:ext cx="8592443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Expected Model for the Idea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6" name="Freeform 6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3588460" y="6212768"/>
            <a:ext cx="12354052" cy="1715841"/>
            <a:chOff x="0" y="0"/>
            <a:chExt cx="16472069" cy="22877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6472069" cy="228778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080"/>
                </a:lnSpc>
              </a:pPr>
              <a:r>
                <a:rPr lang="en-US" sz="34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Mohamed Abdelsalam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4453" y="6212768"/>
            <a:ext cx="12354052" cy="1715841"/>
            <a:chOff x="0" y="0"/>
            <a:chExt cx="16472069" cy="2287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6472069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Hussein Menshawy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35213" y="6212768"/>
            <a:ext cx="12354052" cy="1715841"/>
            <a:chOff x="0" y="0"/>
            <a:chExt cx="16472069" cy="22877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6472069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Omar Moustafa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876294" y="6212768"/>
            <a:ext cx="12354052" cy="1715841"/>
            <a:chOff x="0" y="0"/>
            <a:chExt cx="16472069" cy="22877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6472069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Selim ElAhmady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29417" y="686336"/>
            <a:ext cx="12354052" cy="1715841"/>
            <a:chOff x="0" y="0"/>
            <a:chExt cx="16472069" cy="22877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6472069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Meet The Team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9841725" y="2936859"/>
            <a:ext cx="3541026" cy="3339232"/>
          </a:xfrm>
          <a:custGeom>
            <a:avLst/>
            <a:gdLst/>
            <a:ahLst/>
            <a:cxnLst/>
            <a:rect l="l" t="t" r="r" b="b"/>
            <a:pathLst>
              <a:path w="3541026" h="3339232">
                <a:moveTo>
                  <a:pt x="0" y="0"/>
                </a:moveTo>
                <a:lnTo>
                  <a:pt x="3541027" y="0"/>
                </a:lnTo>
                <a:lnTo>
                  <a:pt x="3541027" y="3339232"/>
                </a:lnTo>
                <a:lnTo>
                  <a:pt x="0" y="3339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21" b="-3021"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815898" y="2973880"/>
            <a:ext cx="3545336" cy="3302210"/>
          </a:xfrm>
          <a:custGeom>
            <a:avLst/>
            <a:gdLst/>
            <a:ahLst/>
            <a:cxnLst/>
            <a:rect l="l" t="t" r="r" b="b"/>
            <a:pathLst>
              <a:path w="3545336" h="3302210">
                <a:moveTo>
                  <a:pt x="0" y="0"/>
                </a:moveTo>
                <a:lnTo>
                  <a:pt x="3545335" y="0"/>
                </a:lnTo>
                <a:lnTo>
                  <a:pt x="3545335" y="3302211"/>
                </a:lnTo>
                <a:lnTo>
                  <a:pt x="0" y="3302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03" b="-2003"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4354302" y="3010901"/>
            <a:ext cx="3398035" cy="3302210"/>
          </a:xfrm>
          <a:custGeom>
            <a:avLst/>
            <a:gdLst/>
            <a:ahLst/>
            <a:cxnLst/>
            <a:rect l="l" t="t" r="r" b="b"/>
            <a:pathLst>
              <a:path w="3398035" h="3302210">
                <a:moveTo>
                  <a:pt x="0" y="0"/>
                </a:moveTo>
                <a:lnTo>
                  <a:pt x="3398035" y="0"/>
                </a:lnTo>
                <a:lnTo>
                  <a:pt x="3398035" y="3302211"/>
                </a:lnTo>
                <a:lnTo>
                  <a:pt x="0" y="3302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4280" b="-32362"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5435213" y="2973880"/>
            <a:ext cx="3541026" cy="3339232"/>
          </a:xfrm>
          <a:custGeom>
            <a:avLst/>
            <a:gdLst/>
            <a:ahLst/>
            <a:cxnLst/>
            <a:rect l="l" t="t" r="r" b="b"/>
            <a:pathLst>
              <a:path w="3541026" h="3339232">
                <a:moveTo>
                  <a:pt x="0" y="0"/>
                </a:moveTo>
                <a:lnTo>
                  <a:pt x="3541026" y="0"/>
                </a:lnTo>
                <a:lnTo>
                  <a:pt x="3541026" y="3339232"/>
                </a:lnTo>
                <a:lnTo>
                  <a:pt x="0" y="33392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770" r="-20770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Freeform 8" descr="465c1457-fd4a-4c61-9002-d52def75f710.png"/>
          <p:cNvSpPr/>
          <p:nvPr/>
        </p:nvSpPr>
        <p:spPr>
          <a:xfrm>
            <a:off x="16304461" y="8479066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9417" y="686336"/>
            <a:ext cx="12354052" cy="1715841"/>
            <a:chOff x="0" y="0"/>
            <a:chExt cx="16472069" cy="22877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6472069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Agenda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4970" y="4086798"/>
            <a:ext cx="5899961" cy="1679019"/>
            <a:chOff x="0" y="0"/>
            <a:chExt cx="7866615" cy="223869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66614" cy="2238692"/>
            </a:xfrm>
            <a:custGeom>
              <a:avLst/>
              <a:gdLst/>
              <a:ahLst/>
              <a:cxnLst/>
              <a:rect l="l" t="t" r="r" b="b"/>
              <a:pathLst>
                <a:path w="7866614" h="2238692">
                  <a:moveTo>
                    <a:pt x="0" y="0"/>
                  </a:moveTo>
                  <a:lnTo>
                    <a:pt x="7866614" y="0"/>
                  </a:lnTo>
                  <a:lnTo>
                    <a:pt x="7866614" y="2238692"/>
                  </a:lnTo>
                  <a:lnTo>
                    <a:pt x="0" y="22386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7866615" cy="222916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64"/>
                </a:lnSpc>
              </a:pPr>
              <a:r>
                <a:rPr lang="en-US" sz="480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Line 1 C:D Visibility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64970" y="2705652"/>
            <a:ext cx="9313467" cy="1684622"/>
            <a:chOff x="0" y="0"/>
            <a:chExt cx="12417956" cy="224616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17956" cy="2246163"/>
            </a:xfrm>
            <a:custGeom>
              <a:avLst/>
              <a:gdLst/>
              <a:ahLst/>
              <a:cxnLst/>
              <a:rect l="l" t="t" r="r" b="b"/>
              <a:pathLst>
                <a:path w="12417956" h="2246163">
                  <a:moveTo>
                    <a:pt x="0" y="0"/>
                  </a:moveTo>
                  <a:lnTo>
                    <a:pt x="12417956" y="0"/>
                  </a:lnTo>
                  <a:lnTo>
                    <a:pt x="12417956" y="2246163"/>
                  </a:lnTo>
                  <a:lnTo>
                    <a:pt x="0" y="22461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12417956" cy="22366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284"/>
                </a:lnSpc>
              </a:pPr>
              <a:r>
                <a:rPr lang="en-US" sz="4403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Problem Statement &amp; Overview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9716" y="2705652"/>
            <a:ext cx="952695" cy="95269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64970" y="5108592"/>
            <a:ext cx="547036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Line 2 C:D Visibility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4970" y="6478158"/>
            <a:ext cx="574740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IDE Reduction Plan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2411" y="7811658"/>
            <a:ext cx="10928679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5280"/>
              </a:lnSpc>
              <a:spcBef>
                <a:spcPct val="0"/>
              </a:spcBef>
            </a:pPr>
            <a:r>
              <a:rPr lang="en-US" sz="4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Forecasting Using AI &amp; ML Techniques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59716" y="4086798"/>
            <a:ext cx="952695" cy="95269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259716" y="5468118"/>
            <a:ext cx="952695" cy="952695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59716" y="6849438"/>
            <a:ext cx="952695" cy="952695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59716" y="8230758"/>
            <a:ext cx="952695" cy="95269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39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Freeform 8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429417" y="686336"/>
            <a:ext cx="12354052" cy="1715841"/>
            <a:chOff x="0" y="0"/>
            <a:chExt cx="16472069" cy="22877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6472069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Problem Statement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38132" y="3259844"/>
            <a:ext cx="14611736" cy="4393057"/>
            <a:chOff x="0" y="0"/>
            <a:chExt cx="19482315" cy="585740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82315" cy="5857410"/>
            </a:xfrm>
            <a:custGeom>
              <a:avLst/>
              <a:gdLst/>
              <a:ahLst/>
              <a:cxnLst/>
              <a:rect l="l" t="t" r="r" b="b"/>
              <a:pathLst>
                <a:path w="19482315" h="5857410">
                  <a:moveTo>
                    <a:pt x="0" y="0"/>
                  </a:moveTo>
                  <a:lnTo>
                    <a:pt x="19482315" y="0"/>
                  </a:lnTo>
                  <a:lnTo>
                    <a:pt x="19482315" y="5857410"/>
                  </a:lnTo>
                  <a:lnTo>
                    <a:pt x="0" y="5857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9525"/>
              <a:ext cx="19482315" cy="58478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863599" lvl="1" indent="-431800">
                <a:lnSpc>
                  <a:spcPct val="150000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Phase out Product 1 by Aug-25, replace with Product 4 in Sep-25</a:t>
              </a:r>
            </a:p>
            <a:p>
              <a:pPr marL="863599" lvl="1" indent="-431800">
                <a:lnSpc>
                  <a:spcPct val="150000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Ensure smooth launch of Product 4 </a:t>
              </a:r>
            </a:p>
            <a:p>
              <a:pPr marL="863599" lvl="1" indent="-431800">
                <a:lnSpc>
                  <a:spcPct val="150000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Minimize IDE costs (reduce scrap from Product 1 materials) </a:t>
              </a:r>
            </a:p>
            <a:p>
              <a:pPr marL="863599" lvl="1" indent="-431800">
                <a:lnSpc>
                  <a:spcPct val="150000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Maintain service levels for Products 2 &amp; 3</a:t>
              </a:r>
            </a:p>
            <a:p>
              <a:pPr algn="ctr">
                <a:lnSpc>
                  <a:spcPts val="4799"/>
                </a:lnSpc>
              </a:pPr>
              <a:r>
                <a:rPr lang="en-US" sz="39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Freeform 8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42990" y="2719319"/>
            <a:ext cx="14611736" cy="5243581"/>
            <a:chOff x="0" y="9525"/>
            <a:chExt cx="19482315" cy="6991441"/>
          </a:xfrm>
        </p:grpSpPr>
        <p:sp>
          <p:nvSpPr>
            <p:cNvPr id="10" name="Freeform 10"/>
            <p:cNvSpPr/>
            <p:nvPr/>
          </p:nvSpPr>
          <p:spPr>
            <a:xfrm>
              <a:off x="0" y="1143556"/>
              <a:ext cx="19482315" cy="5857410"/>
            </a:xfrm>
            <a:custGeom>
              <a:avLst/>
              <a:gdLst/>
              <a:ahLst/>
              <a:cxnLst/>
              <a:rect l="l" t="t" r="r" b="b"/>
              <a:pathLst>
                <a:path w="19482315" h="5857410">
                  <a:moveTo>
                    <a:pt x="0" y="0"/>
                  </a:moveTo>
                  <a:lnTo>
                    <a:pt x="19482315" y="0"/>
                  </a:lnTo>
                  <a:lnTo>
                    <a:pt x="19482315" y="5857410"/>
                  </a:lnTo>
                  <a:lnTo>
                    <a:pt x="0" y="58574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9525"/>
              <a:ext cx="19482315" cy="584788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863599" lvl="1" indent="-431800" algn="ctr">
                <a:lnSpc>
                  <a:spcPct val="150000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Ramping Up Production for Product 1 to fulfill high August Demand and burn through RM/PM</a:t>
              </a:r>
            </a:p>
            <a:p>
              <a:pPr marL="863599" lvl="1" indent="-431800" algn="ctr">
                <a:lnSpc>
                  <a:spcPct val="150000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Discussing strategies to mitigate IDE for both FP and RM/PM</a:t>
              </a:r>
            </a:p>
            <a:p>
              <a:pPr marL="863599" lvl="1" indent="-431800" algn="ctr">
                <a:lnSpc>
                  <a:spcPct val="150000"/>
                </a:lnSpc>
                <a:buFont typeface="Arial"/>
                <a:buChar char="•"/>
              </a:pPr>
              <a:r>
                <a:rPr lang="en-US" sz="3999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Leveraging AI techniques to forecast Future Demand  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8501" y="686336"/>
            <a:ext cx="12354052" cy="1715841"/>
            <a:chOff x="0" y="0"/>
            <a:chExt cx="16472069" cy="228778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72069" cy="2287787"/>
            </a:xfrm>
            <a:custGeom>
              <a:avLst/>
              <a:gdLst/>
              <a:ahLst/>
              <a:cxnLst/>
              <a:rect l="l" t="t" r="r" b="b"/>
              <a:pathLst>
                <a:path w="16472069" h="2287787">
                  <a:moveTo>
                    <a:pt x="0" y="0"/>
                  </a:moveTo>
                  <a:lnTo>
                    <a:pt x="16472069" y="0"/>
                  </a:lnTo>
                  <a:lnTo>
                    <a:pt x="16472069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16472069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Overview of Strategies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6" name="Freeform 6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55871" y="7234452"/>
            <a:ext cx="12354052" cy="3052548"/>
            <a:chOff x="0" y="0"/>
            <a:chExt cx="16472069" cy="40700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472069" cy="4070064"/>
            </a:xfrm>
            <a:custGeom>
              <a:avLst/>
              <a:gdLst/>
              <a:ahLst/>
              <a:cxnLst/>
              <a:rect l="l" t="t" r="r" b="b"/>
              <a:pathLst>
                <a:path w="16472069" h="4070064">
                  <a:moveTo>
                    <a:pt x="0" y="0"/>
                  </a:moveTo>
                  <a:lnTo>
                    <a:pt x="16472069" y="0"/>
                  </a:lnTo>
                  <a:lnTo>
                    <a:pt x="16472069" y="4070064"/>
                  </a:lnTo>
                  <a:lnTo>
                    <a:pt x="0" y="4070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6472069" cy="40700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48207" lvl="1" indent="-324103" algn="l">
                <a:lnSpc>
                  <a:spcPts val="3602"/>
                </a:lnSpc>
                <a:buFont typeface="Arial"/>
                <a:buChar char="•"/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Aim for C:D ≥1.1 to absorb ±10% demand variability.</a:t>
              </a:r>
            </a:p>
            <a:p>
              <a:pPr marL="648207" lvl="1" indent="-324103" algn="l">
                <a:lnSpc>
                  <a:spcPts val="3602"/>
                </a:lnSpc>
                <a:buFont typeface="Arial"/>
                <a:buChar char="•"/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Deficit Months: Aug-25(0.66)</a:t>
              </a:r>
            </a:p>
            <a:p>
              <a:pPr marL="648207" lvl="1" indent="-324103" algn="l">
                <a:lnSpc>
                  <a:spcPts val="3602"/>
                </a:lnSpc>
                <a:buFont typeface="Arial"/>
                <a:buChar char="•"/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At-risk months: Nov-26 (1.09), Feb-26 (1.04), Apr-26 (1.04).</a:t>
              </a:r>
            </a:p>
            <a:p>
              <a:pPr algn="l">
                <a:lnSpc>
                  <a:spcPts val="3602"/>
                </a:lnSpc>
              </a:pPr>
              <a:endParaRPr lang="en-US" sz="3002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ctr">
                <a:lnSpc>
                  <a:spcPts val="3602"/>
                </a:lnSpc>
              </a:pPr>
              <a:endParaRPr lang="en-US" sz="3002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2205" y="343168"/>
            <a:ext cx="15581383" cy="1715841"/>
            <a:chOff x="0" y="0"/>
            <a:chExt cx="20775177" cy="2287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775177" cy="2287787"/>
            </a:xfrm>
            <a:custGeom>
              <a:avLst/>
              <a:gdLst/>
              <a:ahLst/>
              <a:cxnLst/>
              <a:rect l="l" t="t" r="r" b="b"/>
              <a:pathLst>
                <a:path w="20775177" h="2287787">
                  <a:moveTo>
                    <a:pt x="0" y="0"/>
                  </a:moveTo>
                  <a:lnTo>
                    <a:pt x="20775177" y="0"/>
                  </a:lnTo>
                  <a:lnTo>
                    <a:pt x="20775177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20775177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Line 1 Capacity-Demand Analysis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836124" y="4174306"/>
            <a:ext cx="12354052" cy="3052548"/>
            <a:chOff x="0" y="0"/>
            <a:chExt cx="16472069" cy="40700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472069" cy="4070064"/>
            </a:xfrm>
            <a:custGeom>
              <a:avLst/>
              <a:gdLst/>
              <a:ahLst/>
              <a:cxnLst/>
              <a:rect l="l" t="t" r="r" b="b"/>
              <a:pathLst>
                <a:path w="16472069" h="4070064">
                  <a:moveTo>
                    <a:pt x="0" y="0"/>
                  </a:moveTo>
                  <a:lnTo>
                    <a:pt x="16472069" y="0"/>
                  </a:lnTo>
                  <a:lnTo>
                    <a:pt x="16472069" y="4070064"/>
                  </a:lnTo>
                  <a:lnTo>
                    <a:pt x="0" y="4070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16472069" cy="40700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</a:t>
              </a: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Defected month </a:t>
              </a: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 </a:t>
              </a: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Inadequate buffer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574599" y="5439054"/>
            <a:ext cx="523052" cy="52305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B0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218032" y="4615002"/>
            <a:ext cx="13876507" cy="2171154"/>
          </a:xfrm>
          <a:custGeom>
            <a:avLst/>
            <a:gdLst/>
            <a:ahLst/>
            <a:cxnLst/>
            <a:rect l="l" t="t" r="r" b="b"/>
            <a:pathLst>
              <a:path w="13876507" h="2171154">
                <a:moveTo>
                  <a:pt x="0" y="0"/>
                </a:moveTo>
                <a:lnTo>
                  <a:pt x="13876507" y="0"/>
                </a:lnTo>
                <a:lnTo>
                  <a:pt x="13876507" y="2171155"/>
                </a:lnTo>
                <a:lnTo>
                  <a:pt x="0" y="2171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4574599" y="4615002"/>
            <a:ext cx="523052" cy="5230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18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218032" y="2323616"/>
            <a:ext cx="13791891" cy="2103480"/>
          </a:xfrm>
          <a:custGeom>
            <a:avLst/>
            <a:gdLst/>
            <a:ahLst/>
            <a:cxnLst/>
            <a:rect l="l" t="t" r="r" b="b"/>
            <a:pathLst>
              <a:path w="13791891" h="2103480">
                <a:moveTo>
                  <a:pt x="0" y="0"/>
                </a:moveTo>
                <a:lnTo>
                  <a:pt x="13791891" y="0"/>
                </a:lnTo>
                <a:lnTo>
                  <a:pt x="13791891" y="2103480"/>
                </a:lnTo>
                <a:lnTo>
                  <a:pt x="0" y="2103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1" y="686336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Freeform 8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91" y="343168"/>
            <a:ext cx="15581383" cy="1715841"/>
            <a:chOff x="0" y="0"/>
            <a:chExt cx="20775177" cy="22877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75177" cy="2287787"/>
            </a:xfrm>
            <a:custGeom>
              <a:avLst/>
              <a:gdLst/>
              <a:ahLst/>
              <a:cxnLst/>
              <a:rect l="l" t="t" r="r" b="b"/>
              <a:pathLst>
                <a:path w="20775177" h="2287787">
                  <a:moveTo>
                    <a:pt x="0" y="0"/>
                  </a:moveTo>
                  <a:lnTo>
                    <a:pt x="20775177" y="0"/>
                  </a:lnTo>
                  <a:lnTo>
                    <a:pt x="20775177" y="2287787"/>
                  </a:lnTo>
                  <a:lnTo>
                    <a:pt x="0" y="22877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0775177" cy="229731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Line 1 Capacity-Demand Analysis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52601" y="6582501"/>
            <a:ext cx="11649292" cy="3856137"/>
            <a:chOff x="0" y="0"/>
            <a:chExt cx="15532389" cy="51415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32390" cy="5141516"/>
            </a:xfrm>
            <a:custGeom>
              <a:avLst/>
              <a:gdLst/>
              <a:ahLst/>
              <a:cxnLst/>
              <a:rect l="l" t="t" r="r" b="b"/>
              <a:pathLst>
                <a:path w="15532390" h="5141516">
                  <a:moveTo>
                    <a:pt x="0" y="0"/>
                  </a:moveTo>
                  <a:lnTo>
                    <a:pt x="15532390" y="0"/>
                  </a:lnTo>
                  <a:lnTo>
                    <a:pt x="15532390" y="5141516"/>
                  </a:lnTo>
                  <a:lnTo>
                    <a:pt x="0" y="51415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532389" cy="519866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50"/>
                </a:lnSpc>
              </a:pPr>
              <a:endParaRPr/>
            </a:p>
            <a:p>
              <a:pPr marL="496569" lvl="1" indent="-248284" algn="l">
                <a:lnSpc>
                  <a:spcPts val="344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Main method to increase capacity is utilizing overtime</a:t>
              </a:r>
            </a:p>
            <a:p>
              <a:pPr marL="496569" lvl="1" indent="-248284" algn="l">
                <a:lnSpc>
                  <a:spcPts val="344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Meeting August Demand: Added limited overtime in July to pre-produce</a:t>
              </a:r>
            </a:p>
            <a:p>
              <a:pPr marL="496569" lvl="1" indent="-248284" algn="l">
                <a:lnSpc>
                  <a:spcPts val="344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Aggressive Overtime in August</a:t>
              </a:r>
            </a:p>
            <a:p>
              <a:pPr marL="496569" lvl="1" indent="-248284" algn="l">
                <a:lnSpc>
                  <a:spcPts val="344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combined output (overtime + buffer) gives an effective C:D &gt;1.1. </a:t>
              </a:r>
            </a:p>
            <a:p>
              <a:pPr marL="496569" lvl="1" indent="-248284" algn="l">
                <a:lnSpc>
                  <a:spcPts val="344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For other months with C:D &lt;1.1 (e. g. Feb-26)  the possibility of overtime was planned to increase C:D</a:t>
              </a:r>
            </a:p>
            <a:p>
              <a:pPr algn="l">
                <a:lnSpc>
                  <a:spcPts val="3150"/>
                </a:lnSpc>
              </a:pPr>
              <a:endParaRPr lang="en-US" sz="22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608613" y="2059009"/>
            <a:ext cx="12178484" cy="3009167"/>
            <a:chOff x="0" y="0"/>
            <a:chExt cx="16472069" cy="40700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472069" cy="4070064"/>
            </a:xfrm>
            <a:custGeom>
              <a:avLst/>
              <a:gdLst/>
              <a:ahLst/>
              <a:cxnLst/>
              <a:rect l="l" t="t" r="r" b="b"/>
              <a:pathLst>
                <a:path w="16472069" h="4070064">
                  <a:moveTo>
                    <a:pt x="0" y="0"/>
                  </a:moveTo>
                  <a:lnTo>
                    <a:pt x="16472069" y="0"/>
                  </a:lnTo>
                  <a:lnTo>
                    <a:pt x="16472069" y="4070064"/>
                  </a:lnTo>
                  <a:lnTo>
                    <a:pt x="0" y="4070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16472069" cy="40605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99"/>
                </a:lnSpc>
              </a:pPr>
              <a:r>
                <a:rPr lang="en-US" sz="3999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</a:t>
              </a:r>
            </a:p>
            <a:p>
              <a:pPr algn="l">
                <a:lnSpc>
                  <a:spcPts val="4799"/>
                </a:lnSpc>
              </a:pPr>
              <a:endParaRPr lang="en-US" sz="3999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Corrected Months</a:t>
              </a: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</a:t>
              </a: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</a:t>
              </a:r>
            </a:p>
            <a:p>
              <a:pPr algn="ctr">
                <a:lnSpc>
                  <a:spcPts val="3242"/>
                </a:lnSpc>
              </a:pPr>
              <a:endParaRPr lang="en-US" sz="2702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140367" y="3302066"/>
            <a:ext cx="523052" cy="5230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D05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587800" y="2059009"/>
            <a:ext cx="11301259" cy="2118986"/>
          </a:xfrm>
          <a:custGeom>
            <a:avLst/>
            <a:gdLst/>
            <a:ahLst/>
            <a:cxnLst/>
            <a:rect l="l" t="t" r="r" b="b"/>
            <a:pathLst>
              <a:path w="11301259" h="2118986">
                <a:moveTo>
                  <a:pt x="0" y="0"/>
                </a:moveTo>
                <a:lnTo>
                  <a:pt x="11301259" y="0"/>
                </a:lnTo>
                <a:lnTo>
                  <a:pt x="11301259" y="2118986"/>
                </a:lnTo>
                <a:lnTo>
                  <a:pt x="0" y="211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587800" y="4441362"/>
            <a:ext cx="11301259" cy="2429771"/>
          </a:xfrm>
          <a:custGeom>
            <a:avLst/>
            <a:gdLst/>
            <a:ahLst/>
            <a:cxnLst/>
            <a:rect l="l" t="t" r="r" b="b"/>
            <a:pathLst>
              <a:path w="11301259" h="2429771">
                <a:moveTo>
                  <a:pt x="0" y="0"/>
                </a:moveTo>
                <a:lnTo>
                  <a:pt x="11301259" y="0"/>
                </a:lnTo>
                <a:lnTo>
                  <a:pt x="11301259" y="2429771"/>
                </a:lnTo>
                <a:lnTo>
                  <a:pt x="0" y="2429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10295043"/>
            <a:chOff x="0" y="0"/>
            <a:chExt cx="24396964" cy="137267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13726668"/>
            </a:xfrm>
            <a:custGeom>
              <a:avLst/>
              <a:gdLst/>
              <a:ahLst/>
              <a:cxnLst/>
              <a:rect l="l" t="t" r="r" b="b"/>
              <a:pathLst>
                <a:path w="24396954" h="13726668">
                  <a:moveTo>
                    <a:pt x="0" y="0"/>
                  </a:moveTo>
                  <a:lnTo>
                    <a:pt x="24396954" y="0"/>
                  </a:lnTo>
                  <a:lnTo>
                    <a:pt x="24396954" y="13726668"/>
                  </a:lnTo>
                  <a:lnTo>
                    <a:pt x="0" y="13726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8" name="Freeform 8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686336" y="7467704"/>
            <a:ext cx="12354052" cy="3052548"/>
            <a:chOff x="0" y="0"/>
            <a:chExt cx="16472069" cy="40700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72069" cy="4070064"/>
            </a:xfrm>
            <a:custGeom>
              <a:avLst/>
              <a:gdLst/>
              <a:ahLst/>
              <a:cxnLst/>
              <a:rect l="l" t="t" r="r" b="b"/>
              <a:pathLst>
                <a:path w="16472069" h="4070064">
                  <a:moveTo>
                    <a:pt x="0" y="0"/>
                  </a:moveTo>
                  <a:lnTo>
                    <a:pt x="16472069" y="0"/>
                  </a:lnTo>
                  <a:lnTo>
                    <a:pt x="16472069" y="4070064"/>
                  </a:lnTo>
                  <a:lnTo>
                    <a:pt x="0" y="4070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16472069" cy="40700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48207" lvl="1" indent="-324103" algn="l">
                <a:lnSpc>
                  <a:spcPts val="3602"/>
                </a:lnSpc>
                <a:buFont typeface="Arial"/>
                <a:buChar char="•"/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 Change over</a:t>
              </a:r>
            </a:p>
            <a:p>
              <a:pPr marL="648207" lvl="1" indent="-324103" algn="l">
                <a:lnSpc>
                  <a:spcPts val="3602"/>
                </a:lnSpc>
                <a:buFont typeface="Arial"/>
                <a:buChar char="•"/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Deficit month: August-25(0.85)</a:t>
              </a:r>
            </a:p>
            <a:p>
              <a:pPr marL="648207" lvl="1" indent="-324103" algn="l">
                <a:lnSpc>
                  <a:spcPts val="3602"/>
                </a:lnSpc>
                <a:buFont typeface="Arial"/>
                <a:buChar char="•"/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 risk months: Dec-25(1.00),Feb-26(1.03), Apr-26(0.95)</a:t>
              </a:r>
            </a:p>
            <a:p>
              <a:pPr algn="l">
                <a:lnSpc>
                  <a:spcPts val="3602"/>
                </a:lnSpc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ctr">
                <a:lnSpc>
                  <a:spcPts val="3602"/>
                </a:lnSpc>
              </a:pPr>
              <a:endParaRPr lang="en-US" sz="3002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501936"/>
            <a:ext cx="15581383" cy="2318176"/>
            <a:chOff x="0" y="0"/>
            <a:chExt cx="20775177" cy="309090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775177" cy="3090901"/>
            </a:xfrm>
            <a:custGeom>
              <a:avLst/>
              <a:gdLst/>
              <a:ahLst/>
              <a:cxnLst/>
              <a:rect l="l" t="t" r="r" b="b"/>
              <a:pathLst>
                <a:path w="20775177" h="3090901">
                  <a:moveTo>
                    <a:pt x="0" y="0"/>
                  </a:moveTo>
                  <a:lnTo>
                    <a:pt x="20775177" y="0"/>
                  </a:lnTo>
                  <a:lnTo>
                    <a:pt x="20775177" y="3090901"/>
                  </a:lnTo>
                  <a:lnTo>
                    <a:pt x="0" y="3090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0775177" cy="31004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Line 2 Capacity-Demand Analysis</a:t>
              </a:r>
            </a:p>
            <a:p>
              <a:pPr algn="l">
                <a:lnSpc>
                  <a:spcPts val="7926"/>
                </a:lnSpc>
              </a:pPr>
              <a:endParaRPr lang="en-US" sz="6605" b="1">
                <a:solidFill>
                  <a:srgbClr val="0033A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473856" y="2820112"/>
            <a:ext cx="13830965" cy="1943022"/>
          </a:xfrm>
          <a:custGeom>
            <a:avLst/>
            <a:gdLst/>
            <a:ahLst/>
            <a:cxnLst/>
            <a:rect l="l" t="t" r="r" b="b"/>
            <a:pathLst>
              <a:path w="13830965" h="1943022">
                <a:moveTo>
                  <a:pt x="0" y="0"/>
                </a:moveTo>
                <a:lnTo>
                  <a:pt x="13830966" y="0"/>
                </a:lnTo>
                <a:lnTo>
                  <a:pt x="13830966" y="1943022"/>
                </a:lnTo>
                <a:lnTo>
                  <a:pt x="0" y="1943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45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73856" y="4992585"/>
            <a:ext cx="13406973" cy="2245668"/>
          </a:xfrm>
          <a:custGeom>
            <a:avLst/>
            <a:gdLst/>
            <a:ahLst/>
            <a:cxnLst/>
            <a:rect l="l" t="t" r="r" b="b"/>
            <a:pathLst>
              <a:path w="13406973" h="2245668">
                <a:moveTo>
                  <a:pt x="0" y="0"/>
                </a:moveTo>
                <a:lnTo>
                  <a:pt x="13406973" y="0"/>
                </a:lnTo>
                <a:lnTo>
                  <a:pt x="13406973" y="2245668"/>
                </a:lnTo>
                <a:lnTo>
                  <a:pt x="0" y="2245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4750667" y="2003823"/>
            <a:ext cx="12354052" cy="3052548"/>
            <a:chOff x="0" y="0"/>
            <a:chExt cx="16472069" cy="40700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472069" cy="4070064"/>
            </a:xfrm>
            <a:custGeom>
              <a:avLst/>
              <a:gdLst/>
              <a:ahLst/>
              <a:cxnLst/>
              <a:rect l="l" t="t" r="r" b="b"/>
              <a:pathLst>
                <a:path w="16472069" h="4070064">
                  <a:moveTo>
                    <a:pt x="0" y="0"/>
                  </a:moveTo>
                  <a:lnTo>
                    <a:pt x="16472069" y="0"/>
                  </a:lnTo>
                  <a:lnTo>
                    <a:pt x="16472069" y="4070064"/>
                  </a:lnTo>
                  <a:lnTo>
                    <a:pt x="0" y="4070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16472069" cy="40605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99"/>
                </a:lnSpc>
              </a:pPr>
              <a:r>
                <a:rPr lang="en-US" sz="3999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</a:t>
              </a:r>
            </a:p>
            <a:p>
              <a:pPr algn="l">
                <a:lnSpc>
                  <a:spcPts val="4799"/>
                </a:lnSpc>
              </a:pPr>
              <a:endParaRPr lang="en-US" sz="3999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Defected month</a:t>
              </a: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</a:t>
              </a: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 Inadequate buffer </a:t>
              </a:r>
            </a:p>
            <a:p>
              <a:pPr algn="ctr">
                <a:lnSpc>
                  <a:spcPts val="3242"/>
                </a:lnSpc>
              </a:pPr>
              <a:endParaRPr lang="en-US" sz="2702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489141" y="3268571"/>
            <a:ext cx="523052" cy="52305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1800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489141" y="4056374"/>
            <a:ext cx="523052" cy="52305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7BB0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97723" cy="686336"/>
            <a:chOff x="0" y="0"/>
            <a:chExt cx="24396964" cy="9151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608707"/>
            <a:ext cx="18297723" cy="686336"/>
            <a:chOff x="0" y="0"/>
            <a:chExt cx="24396964" cy="9151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96954" cy="915162"/>
            </a:xfrm>
            <a:custGeom>
              <a:avLst/>
              <a:gdLst/>
              <a:ahLst/>
              <a:cxnLst/>
              <a:rect l="l" t="t" r="r" b="b"/>
              <a:pathLst>
                <a:path w="24396954" h="915162">
                  <a:moveTo>
                    <a:pt x="0" y="0"/>
                  </a:moveTo>
                  <a:lnTo>
                    <a:pt x="24396954" y="0"/>
                  </a:lnTo>
                  <a:lnTo>
                    <a:pt x="24396954" y="915162"/>
                  </a:lnTo>
                  <a:lnTo>
                    <a:pt x="0" y="915162"/>
                  </a:lnTo>
                  <a:close/>
                </a:path>
              </a:pathLst>
            </a:custGeom>
            <a:solidFill>
              <a:srgbClr val="003399"/>
            </a:solidFill>
          </p:spPr>
        </p:sp>
      </p:grpSp>
      <p:sp>
        <p:nvSpPr>
          <p:cNvPr id="6" name="Freeform 6" descr="465c1457-fd4a-4c61-9002-d52def75f710.png"/>
          <p:cNvSpPr/>
          <p:nvPr/>
        </p:nvSpPr>
        <p:spPr>
          <a:xfrm>
            <a:off x="16238714" y="8510569"/>
            <a:ext cx="1647207" cy="1558468"/>
          </a:xfrm>
          <a:custGeom>
            <a:avLst/>
            <a:gdLst/>
            <a:ahLst/>
            <a:cxnLst/>
            <a:rect l="l" t="t" r="r" b="b"/>
            <a:pathLst>
              <a:path w="1647207" h="1558468">
                <a:moveTo>
                  <a:pt x="0" y="0"/>
                </a:moveTo>
                <a:lnTo>
                  <a:pt x="1647207" y="0"/>
                </a:lnTo>
                <a:lnTo>
                  <a:pt x="1647207" y="1558468"/>
                </a:lnTo>
                <a:lnTo>
                  <a:pt x="0" y="1558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86336" y="7467704"/>
            <a:ext cx="14108293" cy="3052548"/>
            <a:chOff x="0" y="0"/>
            <a:chExt cx="18811058" cy="40700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811058" cy="4070064"/>
            </a:xfrm>
            <a:custGeom>
              <a:avLst/>
              <a:gdLst/>
              <a:ahLst/>
              <a:cxnLst/>
              <a:rect l="l" t="t" r="r" b="b"/>
              <a:pathLst>
                <a:path w="18811058" h="4070064">
                  <a:moveTo>
                    <a:pt x="0" y="0"/>
                  </a:moveTo>
                  <a:lnTo>
                    <a:pt x="18811058" y="0"/>
                  </a:lnTo>
                  <a:lnTo>
                    <a:pt x="18811058" y="4070064"/>
                  </a:lnTo>
                  <a:lnTo>
                    <a:pt x="0" y="4070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8811058" cy="40700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48207" lvl="1" indent="-324103" algn="l">
                <a:lnSpc>
                  <a:spcPts val="3602"/>
                </a:lnSpc>
                <a:buFont typeface="Arial"/>
                <a:buChar char="•"/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Solution: Can use overtime if make all C:D above 1.1 to allow for buffer </a:t>
              </a:r>
            </a:p>
            <a:p>
              <a:pPr marL="648207" lvl="1" indent="-324103" algn="l">
                <a:lnSpc>
                  <a:spcPts val="3602"/>
                </a:lnSpc>
                <a:buFont typeface="Arial"/>
                <a:buChar char="•"/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Holding cash is not needed unlike in line one</a:t>
              </a:r>
            </a:p>
            <a:p>
              <a:pPr algn="l">
                <a:lnSpc>
                  <a:spcPts val="3602"/>
                </a:lnSpc>
              </a:pPr>
              <a:r>
                <a:rPr lang="en-US" sz="30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  <a:p>
              <a:pPr algn="ctr">
                <a:lnSpc>
                  <a:spcPts val="3602"/>
                </a:lnSpc>
              </a:pPr>
              <a:endParaRPr lang="en-US" sz="3002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501936"/>
            <a:ext cx="15581383" cy="2318176"/>
            <a:chOff x="0" y="0"/>
            <a:chExt cx="20775177" cy="30909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775177" cy="3090901"/>
            </a:xfrm>
            <a:custGeom>
              <a:avLst/>
              <a:gdLst/>
              <a:ahLst/>
              <a:cxnLst/>
              <a:rect l="l" t="t" r="r" b="b"/>
              <a:pathLst>
                <a:path w="20775177" h="3090901">
                  <a:moveTo>
                    <a:pt x="0" y="0"/>
                  </a:moveTo>
                  <a:lnTo>
                    <a:pt x="20775177" y="0"/>
                  </a:lnTo>
                  <a:lnTo>
                    <a:pt x="20775177" y="3090901"/>
                  </a:lnTo>
                  <a:lnTo>
                    <a:pt x="0" y="3090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20775177" cy="3100427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926"/>
                </a:lnSpc>
              </a:pPr>
              <a:r>
                <a:rPr lang="en-US" sz="6605" b="1">
                  <a:solidFill>
                    <a:srgbClr val="0033A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Line 2 Capacity-Demand Analysis</a:t>
              </a:r>
            </a:p>
            <a:p>
              <a:pPr algn="l">
                <a:lnSpc>
                  <a:spcPts val="7926"/>
                </a:lnSpc>
              </a:pPr>
              <a:endParaRPr lang="en-US" sz="6605" b="1">
                <a:solidFill>
                  <a:srgbClr val="0033A0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02941" y="2420101"/>
            <a:ext cx="12655811" cy="2041135"/>
          </a:xfrm>
          <a:custGeom>
            <a:avLst/>
            <a:gdLst/>
            <a:ahLst/>
            <a:cxnLst/>
            <a:rect l="l" t="t" r="r" b="b"/>
            <a:pathLst>
              <a:path w="12655811" h="2041135">
                <a:moveTo>
                  <a:pt x="0" y="0"/>
                </a:moveTo>
                <a:lnTo>
                  <a:pt x="12655811" y="0"/>
                </a:lnTo>
                <a:lnTo>
                  <a:pt x="12655811" y="2041135"/>
                </a:lnTo>
                <a:lnTo>
                  <a:pt x="0" y="2041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66" r="-645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02941" y="4862597"/>
            <a:ext cx="11301259" cy="2203745"/>
          </a:xfrm>
          <a:custGeom>
            <a:avLst/>
            <a:gdLst/>
            <a:ahLst/>
            <a:cxnLst/>
            <a:rect l="l" t="t" r="r" b="b"/>
            <a:pathLst>
              <a:path w="11301259" h="2203745">
                <a:moveTo>
                  <a:pt x="0" y="0"/>
                </a:moveTo>
                <a:lnTo>
                  <a:pt x="11301259" y="0"/>
                </a:lnTo>
                <a:lnTo>
                  <a:pt x="11301259" y="2203746"/>
                </a:lnTo>
                <a:lnTo>
                  <a:pt x="0" y="2203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4794629" y="2003823"/>
            <a:ext cx="12354052" cy="3052548"/>
            <a:chOff x="0" y="0"/>
            <a:chExt cx="16472069" cy="40700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472069" cy="4070064"/>
            </a:xfrm>
            <a:custGeom>
              <a:avLst/>
              <a:gdLst/>
              <a:ahLst/>
              <a:cxnLst/>
              <a:rect l="l" t="t" r="r" b="b"/>
              <a:pathLst>
                <a:path w="16472069" h="4070064">
                  <a:moveTo>
                    <a:pt x="0" y="0"/>
                  </a:moveTo>
                  <a:lnTo>
                    <a:pt x="16472069" y="0"/>
                  </a:lnTo>
                  <a:lnTo>
                    <a:pt x="16472069" y="4070064"/>
                  </a:lnTo>
                  <a:lnTo>
                    <a:pt x="0" y="40700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9525"/>
              <a:ext cx="16472069" cy="406053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799"/>
                </a:lnSpc>
              </a:pPr>
              <a:r>
                <a:rPr lang="en-US" sz="3999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</a:t>
              </a:r>
            </a:p>
            <a:p>
              <a:pPr algn="l">
                <a:lnSpc>
                  <a:spcPts val="4799"/>
                </a:lnSpc>
              </a:pPr>
              <a:endParaRPr lang="en-US" sz="3999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algn="l">
                <a:lnSpc>
                  <a:spcPts val="3242"/>
                </a:lnSpc>
              </a:pPr>
              <a:r>
                <a:rPr lang="en-US" sz="2702">
                  <a:solidFill>
                    <a:srgbClr val="33333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Corrected months   </a:t>
              </a:r>
            </a:p>
            <a:p>
              <a:pPr algn="ctr">
                <a:lnSpc>
                  <a:spcPts val="3242"/>
                </a:lnSpc>
              </a:pPr>
              <a:endParaRPr lang="en-US" sz="2702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271578" y="3268571"/>
            <a:ext cx="523052" cy="52305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2D05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91778" y="8909050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796</Words>
  <Application>Microsoft Macintosh PowerPoint</Application>
  <PresentationFormat>Custom</PresentationFormat>
  <Paragraphs>137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Canva Sans Bold</vt:lpstr>
      <vt:lpstr>Canva Sans Bold Italics</vt:lpstr>
      <vt:lpstr>Canva Sans Italics</vt:lpstr>
      <vt:lpstr>Montserrat</vt:lpstr>
      <vt:lpstr>Montserrat Bold</vt:lpstr>
      <vt:lpstr>Calibri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pg1.pptx</dc:title>
  <cp:lastModifiedBy>Microsoft Office User</cp:lastModifiedBy>
  <cp:revision>4</cp:revision>
  <dcterms:created xsi:type="dcterms:W3CDTF">2006-08-16T00:00:00Z</dcterms:created>
  <dcterms:modified xsi:type="dcterms:W3CDTF">2025-05-11T07:35:27Z</dcterms:modified>
  <dc:identifier>DAGnE3jWMdM</dc:identifier>
</cp:coreProperties>
</file>